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3"/>
  </p:sldMasterIdLst>
  <p:notesMasterIdLst>
    <p:notesMasterId r:id="rId5"/>
  </p:notesMasterIdLst>
  <p:sldIdLst>
    <p:sldId id="358" r:id="rId4"/>
    <p:sldId id="359" r:id="rId6"/>
    <p:sldId id="360" r:id="rId7"/>
    <p:sldId id="383" r:id="rId8"/>
    <p:sldId id="369" r:id="rId9"/>
    <p:sldId id="385" r:id="rId10"/>
    <p:sldId id="386" r:id="rId11"/>
    <p:sldId id="387" r:id="rId12"/>
    <p:sldId id="388" r:id="rId13"/>
    <p:sldId id="390" r:id="rId14"/>
    <p:sldId id="373" r:id="rId15"/>
    <p:sldId id="399" r:id="rId16"/>
    <p:sldId id="400" r:id="rId17"/>
    <p:sldId id="374" r:id="rId18"/>
    <p:sldId id="376" r:id="rId19"/>
    <p:sldId id="367" r:id="rId20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5FAF"/>
    <a:srgbClr val="BC72F0"/>
    <a:srgbClr val="DE478E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3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7E008D-F33E-42D0-AF1F-E71A7AEB8B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4A9E6-078F-4903-A68F-25A0AC6F649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77C97-5335-4107-A010-38E4B058270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119B5-5681-403A-890C-31B5DA3094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6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C3CBB-3DD3-44D7-A6CB-12C5A9732C6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2197693"/>
            <a:ext cx="8181759" cy="4710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8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" name="Freeform 9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Freeform 10"/>
          <p:cNvSpPr/>
          <p:nvPr userDrawn="1"/>
        </p:nvSpPr>
        <p:spPr bwMode="auto">
          <a:xfrm>
            <a:off x="7513639" y="-1"/>
            <a:ext cx="4675188" cy="6908007"/>
          </a:xfrm>
          <a:custGeom>
            <a:avLst/>
            <a:gdLst>
              <a:gd name="T0" fmla="*/ 2718 w 2945"/>
              <a:gd name="T1" fmla="*/ 0 h 4317"/>
              <a:gd name="T2" fmla="*/ 0 w 2945"/>
              <a:gd name="T3" fmla="*/ 4317 h 4317"/>
              <a:gd name="T4" fmla="*/ 2945 w 2945"/>
              <a:gd name="T5" fmla="*/ 4317 h 4317"/>
              <a:gd name="T6" fmla="*/ 2945 w 2945"/>
              <a:gd name="T7" fmla="*/ 0 h 4317"/>
              <a:gd name="T8" fmla="*/ 2718 w 2945"/>
              <a:gd name="T9" fmla="*/ 0 h 4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5" h="4317">
                <a:moveTo>
                  <a:pt x="2718" y="0"/>
                </a:moveTo>
                <a:lnTo>
                  <a:pt x="0" y="4317"/>
                </a:lnTo>
                <a:lnTo>
                  <a:pt x="2945" y="4317"/>
                </a:lnTo>
                <a:lnTo>
                  <a:pt x="2945" y="0"/>
                </a:lnTo>
                <a:lnTo>
                  <a:pt x="27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11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Freeform 13"/>
          <p:cNvSpPr/>
          <p:nvPr userDrawn="1"/>
        </p:nvSpPr>
        <p:spPr bwMode="auto">
          <a:xfrm>
            <a:off x="7910514" y="635000"/>
            <a:ext cx="3643313" cy="5588000"/>
          </a:xfrm>
          <a:custGeom>
            <a:avLst/>
            <a:gdLst>
              <a:gd name="T0" fmla="*/ 2295 w 2295"/>
              <a:gd name="T1" fmla="*/ 3520 h 3520"/>
              <a:gd name="T2" fmla="*/ 2295 w 2295"/>
              <a:gd name="T3" fmla="*/ 0 h 3520"/>
              <a:gd name="T4" fmla="*/ 2216 w 2295"/>
              <a:gd name="T5" fmla="*/ 0 h 3520"/>
              <a:gd name="T6" fmla="*/ 0 w 2295"/>
              <a:gd name="T7" fmla="*/ 3520 h 3520"/>
              <a:gd name="T8" fmla="*/ 2295 w 2295"/>
              <a:gd name="T9" fmla="*/ 3520 h 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95" h="3520">
                <a:moveTo>
                  <a:pt x="2295" y="3520"/>
                </a:moveTo>
                <a:lnTo>
                  <a:pt x="2295" y="0"/>
                </a:lnTo>
                <a:lnTo>
                  <a:pt x="2216" y="0"/>
                </a:lnTo>
                <a:lnTo>
                  <a:pt x="0" y="3520"/>
                </a:lnTo>
                <a:lnTo>
                  <a:pt x="2295" y="352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1" name="Picture 1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6" y="6219825"/>
            <a:ext cx="2841625" cy="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reeform 17"/>
          <p:cNvSpPr/>
          <p:nvPr userDrawn="1"/>
        </p:nvSpPr>
        <p:spPr bwMode="auto">
          <a:xfrm>
            <a:off x="635001" y="635000"/>
            <a:ext cx="2163763" cy="3360738"/>
          </a:xfrm>
          <a:custGeom>
            <a:avLst/>
            <a:gdLst>
              <a:gd name="T0" fmla="*/ 1363 w 1363"/>
              <a:gd name="T1" fmla="*/ 0 h 2117"/>
              <a:gd name="T2" fmla="*/ 0 w 1363"/>
              <a:gd name="T3" fmla="*/ 0 h 2117"/>
              <a:gd name="T4" fmla="*/ 0 w 1363"/>
              <a:gd name="T5" fmla="*/ 2117 h 2117"/>
              <a:gd name="T6" fmla="*/ 1363 w 1363"/>
              <a:gd name="T7" fmla="*/ 0 h 2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63" h="2117">
                <a:moveTo>
                  <a:pt x="1363" y="0"/>
                </a:moveTo>
                <a:lnTo>
                  <a:pt x="0" y="0"/>
                </a:lnTo>
                <a:lnTo>
                  <a:pt x="0" y="2117"/>
                </a:lnTo>
                <a:lnTo>
                  <a:pt x="1363" y="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8" name="Freeform 14"/>
          <p:cNvSpPr/>
          <p:nvPr userDrawn="1"/>
        </p:nvSpPr>
        <p:spPr bwMode="auto">
          <a:xfrm>
            <a:off x="10378623" y="4357781"/>
            <a:ext cx="1175204" cy="1865219"/>
          </a:xfrm>
          <a:custGeom>
            <a:avLst/>
            <a:gdLst>
              <a:gd name="T0" fmla="*/ 809 w 809"/>
              <a:gd name="T1" fmla="*/ 1284 h 1284"/>
              <a:gd name="T2" fmla="*/ 809 w 809"/>
              <a:gd name="T3" fmla="*/ 0 h 1284"/>
              <a:gd name="T4" fmla="*/ 0 w 809"/>
              <a:gd name="T5" fmla="*/ 1284 h 1284"/>
              <a:gd name="T6" fmla="*/ 809 w 809"/>
              <a:gd name="T7" fmla="*/ 1284 h 1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9" h="1284">
                <a:moveTo>
                  <a:pt x="809" y="1284"/>
                </a:moveTo>
                <a:lnTo>
                  <a:pt x="809" y="0"/>
                </a:lnTo>
                <a:lnTo>
                  <a:pt x="0" y="1284"/>
                </a:lnTo>
                <a:lnTo>
                  <a:pt x="809" y="1284"/>
                </a:lnTo>
                <a:close/>
              </a:path>
            </a:pathLst>
          </a:custGeom>
          <a:solidFill>
            <a:srgbClr val="435A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631826" y="635000"/>
            <a:ext cx="10922000" cy="55927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2197693"/>
            <a:ext cx="8181759" cy="4710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8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" name="Freeform 9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Freeform 10"/>
          <p:cNvSpPr/>
          <p:nvPr userDrawn="1"/>
        </p:nvSpPr>
        <p:spPr bwMode="auto">
          <a:xfrm>
            <a:off x="7513639" y="-1"/>
            <a:ext cx="4675188" cy="6908007"/>
          </a:xfrm>
          <a:custGeom>
            <a:avLst/>
            <a:gdLst>
              <a:gd name="T0" fmla="*/ 2718 w 2945"/>
              <a:gd name="T1" fmla="*/ 0 h 4317"/>
              <a:gd name="T2" fmla="*/ 0 w 2945"/>
              <a:gd name="T3" fmla="*/ 4317 h 4317"/>
              <a:gd name="T4" fmla="*/ 2945 w 2945"/>
              <a:gd name="T5" fmla="*/ 4317 h 4317"/>
              <a:gd name="T6" fmla="*/ 2945 w 2945"/>
              <a:gd name="T7" fmla="*/ 0 h 4317"/>
              <a:gd name="T8" fmla="*/ 2718 w 2945"/>
              <a:gd name="T9" fmla="*/ 0 h 4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5" h="4317">
                <a:moveTo>
                  <a:pt x="2718" y="0"/>
                </a:moveTo>
                <a:lnTo>
                  <a:pt x="0" y="4317"/>
                </a:lnTo>
                <a:lnTo>
                  <a:pt x="2945" y="4317"/>
                </a:lnTo>
                <a:lnTo>
                  <a:pt x="2945" y="0"/>
                </a:lnTo>
                <a:lnTo>
                  <a:pt x="27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11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Freeform 13"/>
          <p:cNvSpPr/>
          <p:nvPr userDrawn="1"/>
        </p:nvSpPr>
        <p:spPr bwMode="auto">
          <a:xfrm>
            <a:off x="7910514" y="635000"/>
            <a:ext cx="3643313" cy="5588000"/>
          </a:xfrm>
          <a:custGeom>
            <a:avLst/>
            <a:gdLst>
              <a:gd name="T0" fmla="*/ 2295 w 2295"/>
              <a:gd name="T1" fmla="*/ 3520 h 3520"/>
              <a:gd name="T2" fmla="*/ 2295 w 2295"/>
              <a:gd name="T3" fmla="*/ 0 h 3520"/>
              <a:gd name="T4" fmla="*/ 2216 w 2295"/>
              <a:gd name="T5" fmla="*/ 0 h 3520"/>
              <a:gd name="T6" fmla="*/ 0 w 2295"/>
              <a:gd name="T7" fmla="*/ 3520 h 3520"/>
              <a:gd name="T8" fmla="*/ 2295 w 2295"/>
              <a:gd name="T9" fmla="*/ 3520 h 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95" h="3520">
                <a:moveTo>
                  <a:pt x="2295" y="3520"/>
                </a:moveTo>
                <a:lnTo>
                  <a:pt x="2295" y="0"/>
                </a:lnTo>
                <a:lnTo>
                  <a:pt x="2216" y="0"/>
                </a:lnTo>
                <a:lnTo>
                  <a:pt x="0" y="3520"/>
                </a:lnTo>
                <a:lnTo>
                  <a:pt x="2295" y="352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1" name="Picture 1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6" y="6219825"/>
            <a:ext cx="2841625" cy="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reeform 17"/>
          <p:cNvSpPr/>
          <p:nvPr userDrawn="1"/>
        </p:nvSpPr>
        <p:spPr bwMode="auto">
          <a:xfrm>
            <a:off x="635001" y="635000"/>
            <a:ext cx="2163763" cy="3360738"/>
          </a:xfrm>
          <a:custGeom>
            <a:avLst/>
            <a:gdLst>
              <a:gd name="T0" fmla="*/ 1363 w 1363"/>
              <a:gd name="T1" fmla="*/ 0 h 2117"/>
              <a:gd name="T2" fmla="*/ 0 w 1363"/>
              <a:gd name="T3" fmla="*/ 0 h 2117"/>
              <a:gd name="T4" fmla="*/ 0 w 1363"/>
              <a:gd name="T5" fmla="*/ 2117 h 2117"/>
              <a:gd name="T6" fmla="*/ 1363 w 1363"/>
              <a:gd name="T7" fmla="*/ 0 h 2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63" h="2117">
                <a:moveTo>
                  <a:pt x="1363" y="0"/>
                </a:moveTo>
                <a:lnTo>
                  <a:pt x="0" y="0"/>
                </a:lnTo>
                <a:lnTo>
                  <a:pt x="0" y="2117"/>
                </a:lnTo>
                <a:lnTo>
                  <a:pt x="1363" y="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" name="Freeform 14"/>
          <p:cNvSpPr/>
          <p:nvPr userDrawn="1"/>
        </p:nvSpPr>
        <p:spPr bwMode="auto">
          <a:xfrm>
            <a:off x="10378623" y="4357781"/>
            <a:ext cx="1175204" cy="1865219"/>
          </a:xfrm>
          <a:custGeom>
            <a:avLst/>
            <a:gdLst>
              <a:gd name="T0" fmla="*/ 809 w 809"/>
              <a:gd name="T1" fmla="*/ 1284 h 1284"/>
              <a:gd name="T2" fmla="*/ 809 w 809"/>
              <a:gd name="T3" fmla="*/ 0 h 1284"/>
              <a:gd name="T4" fmla="*/ 0 w 809"/>
              <a:gd name="T5" fmla="*/ 1284 h 1284"/>
              <a:gd name="T6" fmla="*/ 809 w 809"/>
              <a:gd name="T7" fmla="*/ 1284 h 1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9" h="1284">
                <a:moveTo>
                  <a:pt x="809" y="1284"/>
                </a:moveTo>
                <a:lnTo>
                  <a:pt x="809" y="0"/>
                </a:lnTo>
                <a:lnTo>
                  <a:pt x="0" y="1284"/>
                </a:lnTo>
                <a:lnTo>
                  <a:pt x="809" y="1284"/>
                </a:lnTo>
                <a:close/>
              </a:path>
            </a:pathLst>
          </a:custGeom>
          <a:solidFill>
            <a:srgbClr val="435A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277586" y="293914"/>
            <a:ext cx="11658600" cy="62503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119B5-5681-403A-890C-31B5DA3094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6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C3CBB-3DD3-44D7-A6CB-12C5A9732C6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2197693"/>
            <a:ext cx="8181759" cy="4710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8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" name="Freeform 9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Freeform 10"/>
          <p:cNvSpPr/>
          <p:nvPr userDrawn="1"/>
        </p:nvSpPr>
        <p:spPr bwMode="auto">
          <a:xfrm>
            <a:off x="7513639" y="-1"/>
            <a:ext cx="4675188" cy="6908007"/>
          </a:xfrm>
          <a:custGeom>
            <a:avLst/>
            <a:gdLst>
              <a:gd name="T0" fmla="*/ 2718 w 2945"/>
              <a:gd name="T1" fmla="*/ 0 h 4317"/>
              <a:gd name="T2" fmla="*/ 0 w 2945"/>
              <a:gd name="T3" fmla="*/ 4317 h 4317"/>
              <a:gd name="T4" fmla="*/ 2945 w 2945"/>
              <a:gd name="T5" fmla="*/ 4317 h 4317"/>
              <a:gd name="T6" fmla="*/ 2945 w 2945"/>
              <a:gd name="T7" fmla="*/ 0 h 4317"/>
              <a:gd name="T8" fmla="*/ 2718 w 2945"/>
              <a:gd name="T9" fmla="*/ 0 h 4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5" h="4317">
                <a:moveTo>
                  <a:pt x="2718" y="0"/>
                </a:moveTo>
                <a:lnTo>
                  <a:pt x="0" y="4317"/>
                </a:lnTo>
                <a:lnTo>
                  <a:pt x="2945" y="4317"/>
                </a:lnTo>
                <a:lnTo>
                  <a:pt x="2945" y="0"/>
                </a:lnTo>
                <a:lnTo>
                  <a:pt x="27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11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Freeform 13"/>
          <p:cNvSpPr/>
          <p:nvPr userDrawn="1"/>
        </p:nvSpPr>
        <p:spPr bwMode="auto">
          <a:xfrm>
            <a:off x="7910514" y="635000"/>
            <a:ext cx="3643313" cy="5588000"/>
          </a:xfrm>
          <a:custGeom>
            <a:avLst/>
            <a:gdLst>
              <a:gd name="T0" fmla="*/ 2295 w 2295"/>
              <a:gd name="T1" fmla="*/ 3520 h 3520"/>
              <a:gd name="T2" fmla="*/ 2295 w 2295"/>
              <a:gd name="T3" fmla="*/ 0 h 3520"/>
              <a:gd name="T4" fmla="*/ 2216 w 2295"/>
              <a:gd name="T5" fmla="*/ 0 h 3520"/>
              <a:gd name="T6" fmla="*/ 0 w 2295"/>
              <a:gd name="T7" fmla="*/ 3520 h 3520"/>
              <a:gd name="T8" fmla="*/ 2295 w 2295"/>
              <a:gd name="T9" fmla="*/ 3520 h 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95" h="3520">
                <a:moveTo>
                  <a:pt x="2295" y="3520"/>
                </a:moveTo>
                <a:lnTo>
                  <a:pt x="2295" y="0"/>
                </a:lnTo>
                <a:lnTo>
                  <a:pt x="2216" y="0"/>
                </a:lnTo>
                <a:lnTo>
                  <a:pt x="0" y="3520"/>
                </a:lnTo>
                <a:lnTo>
                  <a:pt x="2295" y="352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1" name="Picture 1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6" y="6219825"/>
            <a:ext cx="2841625" cy="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reeform 17"/>
          <p:cNvSpPr/>
          <p:nvPr userDrawn="1"/>
        </p:nvSpPr>
        <p:spPr bwMode="auto">
          <a:xfrm>
            <a:off x="635001" y="635000"/>
            <a:ext cx="2163763" cy="3360738"/>
          </a:xfrm>
          <a:custGeom>
            <a:avLst/>
            <a:gdLst>
              <a:gd name="T0" fmla="*/ 1363 w 1363"/>
              <a:gd name="T1" fmla="*/ 0 h 2117"/>
              <a:gd name="T2" fmla="*/ 0 w 1363"/>
              <a:gd name="T3" fmla="*/ 0 h 2117"/>
              <a:gd name="T4" fmla="*/ 0 w 1363"/>
              <a:gd name="T5" fmla="*/ 2117 h 2117"/>
              <a:gd name="T6" fmla="*/ 1363 w 1363"/>
              <a:gd name="T7" fmla="*/ 0 h 2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63" h="2117">
                <a:moveTo>
                  <a:pt x="1363" y="0"/>
                </a:moveTo>
                <a:lnTo>
                  <a:pt x="0" y="0"/>
                </a:lnTo>
                <a:lnTo>
                  <a:pt x="0" y="2117"/>
                </a:lnTo>
                <a:lnTo>
                  <a:pt x="1363" y="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8" name="Freeform 14"/>
          <p:cNvSpPr/>
          <p:nvPr userDrawn="1"/>
        </p:nvSpPr>
        <p:spPr bwMode="auto">
          <a:xfrm>
            <a:off x="10378623" y="4357781"/>
            <a:ext cx="1175204" cy="1865219"/>
          </a:xfrm>
          <a:custGeom>
            <a:avLst/>
            <a:gdLst>
              <a:gd name="T0" fmla="*/ 809 w 809"/>
              <a:gd name="T1" fmla="*/ 1284 h 1284"/>
              <a:gd name="T2" fmla="*/ 809 w 809"/>
              <a:gd name="T3" fmla="*/ 0 h 1284"/>
              <a:gd name="T4" fmla="*/ 0 w 809"/>
              <a:gd name="T5" fmla="*/ 1284 h 1284"/>
              <a:gd name="T6" fmla="*/ 809 w 809"/>
              <a:gd name="T7" fmla="*/ 1284 h 1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9" h="1284">
                <a:moveTo>
                  <a:pt x="809" y="1284"/>
                </a:moveTo>
                <a:lnTo>
                  <a:pt x="809" y="0"/>
                </a:lnTo>
                <a:lnTo>
                  <a:pt x="0" y="1284"/>
                </a:lnTo>
                <a:lnTo>
                  <a:pt x="809" y="1284"/>
                </a:lnTo>
                <a:close/>
              </a:path>
            </a:pathLst>
          </a:custGeom>
          <a:solidFill>
            <a:srgbClr val="435A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631826" y="635000"/>
            <a:ext cx="10922000" cy="55927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2197693"/>
            <a:ext cx="8181759" cy="4710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8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" name="Freeform 9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Freeform 10"/>
          <p:cNvSpPr/>
          <p:nvPr userDrawn="1"/>
        </p:nvSpPr>
        <p:spPr bwMode="auto">
          <a:xfrm>
            <a:off x="7513639" y="-1"/>
            <a:ext cx="4675188" cy="6908007"/>
          </a:xfrm>
          <a:custGeom>
            <a:avLst/>
            <a:gdLst>
              <a:gd name="T0" fmla="*/ 2718 w 2945"/>
              <a:gd name="T1" fmla="*/ 0 h 4317"/>
              <a:gd name="T2" fmla="*/ 0 w 2945"/>
              <a:gd name="T3" fmla="*/ 4317 h 4317"/>
              <a:gd name="T4" fmla="*/ 2945 w 2945"/>
              <a:gd name="T5" fmla="*/ 4317 h 4317"/>
              <a:gd name="T6" fmla="*/ 2945 w 2945"/>
              <a:gd name="T7" fmla="*/ 0 h 4317"/>
              <a:gd name="T8" fmla="*/ 2718 w 2945"/>
              <a:gd name="T9" fmla="*/ 0 h 4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5" h="4317">
                <a:moveTo>
                  <a:pt x="2718" y="0"/>
                </a:moveTo>
                <a:lnTo>
                  <a:pt x="0" y="4317"/>
                </a:lnTo>
                <a:lnTo>
                  <a:pt x="2945" y="4317"/>
                </a:lnTo>
                <a:lnTo>
                  <a:pt x="2945" y="0"/>
                </a:lnTo>
                <a:lnTo>
                  <a:pt x="27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11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Freeform 13"/>
          <p:cNvSpPr/>
          <p:nvPr userDrawn="1"/>
        </p:nvSpPr>
        <p:spPr bwMode="auto">
          <a:xfrm>
            <a:off x="7910514" y="635000"/>
            <a:ext cx="3643313" cy="5588000"/>
          </a:xfrm>
          <a:custGeom>
            <a:avLst/>
            <a:gdLst>
              <a:gd name="T0" fmla="*/ 2295 w 2295"/>
              <a:gd name="T1" fmla="*/ 3520 h 3520"/>
              <a:gd name="T2" fmla="*/ 2295 w 2295"/>
              <a:gd name="T3" fmla="*/ 0 h 3520"/>
              <a:gd name="T4" fmla="*/ 2216 w 2295"/>
              <a:gd name="T5" fmla="*/ 0 h 3520"/>
              <a:gd name="T6" fmla="*/ 0 w 2295"/>
              <a:gd name="T7" fmla="*/ 3520 h 3520"/>
              <a:gd name="T8" fmla="*/ 2295 w 2295"/>
              <a:gd name="T9" fmla="*/ 3520 h 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95" h="3520">
                <a:moveTo>
                  <a:pt x="2295" y="3520"/>
                </a:moveTo>
                <a:lnTo>
                  <a:pt x="2295" y="0"/>
                </a:lnTo>
                <a:lnTo>
                  <a:pt x="2216" y="0"/>
                </a:lnTo>
                <a:lnTo>
                  <a:pt x="0" y="3520"/>
                </a:lnTo>
                <a:lnTo>
                  <a:pt x="2295" y="352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1" name="Picture 1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6" y="6219825"/>
            <a:ext cx="2841625" cy="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reeform 17"/>
          <p:cNvSpPr/>
          <p:nvPr userDrawn="1"/>
        </p:nvSpPr>
        <p:spPr bwMode="auto">
          <a:xfrm>
            <a:off x="635001" y="635000"/>
            <a:ext cx="2163763" cy="3360738"/>
          </a:xfrm>
          <a:custGeom>
            <a:avLst/>
            <a:gdLst>
              <a:gd name="T0" fmla="*/ 1363 w 1363"/>
              <a:gd name="T1" fmla="*/ 0 h 2117"/>
              <a:gd name="T2" fmla="*/ 0 w 1363"/>
              <a:gd name="T3" fmla="*/ 0 h 2117"/>
              <a:gd name="T4" fmla="*/ 0 w 1363"/>
              <a:gd name="T5" fmla="*/ 2117 h 2117"/>
              <a:gd name="T6" fmla="*/ 1363 w 1363"/>
              <a:gd name="T7" fmla="*/ 0 h 2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63" h="2117">
                <a:moveTo>
                  <a:pt x="1363" y="0"/>
                </a:moveTo>
                <a:lnTo>
                  <a:pt x="0" y="0"/>
                </a:lnTo>
                <a:lnTo>
                  <a:pt x="0" y="2117"/>
                </a:lnTo>
                <a:lnTo>
                  <a:pt x="1363" y="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" name="Freeform 14"/>
          <p:cNvSpPr/>
          <p:nvPr userDrawn="1"/>
        </p:nvSpPr>
        <p:spPr bwMode="auto">
          <a:xfrm>
            <a:off x="10378623" y="4357781"/>
            <a:ext cx="1175204" cy="1865219"/>
          </a:xfrm>
          <a:custGeom>
            <a:avLst/>
            <a:gdLst>
              <a:gd name="T0" fmla="*/ 809 w 809"/>
              <a:gd name="T1" fmla="*/ 1284 h 1284"/>
              <a:gd name="T2" fmla="*/ 809 w 809"/>
              <a:gd name="T3" fmla="*/ 0 h 1284"/>
              <a:gd name="T4" fmla="*/ 0 w 809"/>
              <a:gd name="T5" fmla="*/ 1284 h 1284"/>
              <a:gd name="T6" fmla="*/ 809 w 809"/>
              <a:gd name="T7" fmla="*/ 1284 h 1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9" h="1284">
                <a:moveTo>
                  <a:pt x="809" y="1284"/>
                </a:moveTo>
                <a:lnTo>
                  <a:pt x="809" y="0"/>
                </a:lnTo>
                <a:lnTo>
                  <a:pt x="0" y="1284"/>
                </a:lnTo>
                <a:lnTo>
                  <a:pt x="809" y="1284"/>
                </a:lnTo>
                <a:close/>
              </a:path>
            </a:pathLst>
          </a:custGeom>
          <a:solidFill>
            <a:srgbClr val="435A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277586" y="293914"/>
            <a:ext cx="11658600" cy="62503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9" Type="http://schemas.openxmlformats.org/officeDocument/2006/relationships/theme" Target="../theme/theme2.xml"/><Relationship Id="rId18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</p:sldLayoutIdLst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0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矩形 1334"/>
          <p:cNvSpPr/>
          <p:nvPr/>
        </p:nvSpPr>
        <p:spPr>
          <a:xfrm>
            <a:off x="1904680" y="4187838"/>
            <a:ext cx="1390650" cy="323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6" name="矩形 1335"/>
          <p:cNvSpPr/>
          <p:nvPr/>
        </p:nvSpPr>
        <p:spPr>
          <a:xfrm>
            <a:off x="3498781" y="4187838"/>
            <a:ext cx="1390650" cy="3239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伍冠宇</a:t>
            </a:r>
            <a:endParaRPr lang="zh-CN" altLang="en-US" dirty="0"/>
          </a:p>
        </p:txBody>
      </p:sp>
      <p:sp>
        <p:nvSpPr>
          <p:cNvPr id="1333" name="矩形 1332"/>
          <p:cNvSpPr/>
          <p:nvPr/>
        </p:nvSpPr>
        <p:spPr>
          <a:xfrm>
            <a:off x="1850372" y="4187838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陈荣钊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533745" y="2078640"/>
            <a:ext cx="9404826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内存管理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687795" y="3198280"/>
            <a:ext cx="9452646" cy="49795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20000"/>
              </a:lnSpc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Memory Management</a:t>
            </a:r>
            <a:endParaRPr lang="en-US" altLang="zh-CN" sz="2400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671267" y="4535786"/>
            <a:ext cx="45719" cy="118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9802214" y="5448224"/>
            <a:ext cx="1136357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051105" y="687785"/>
            <a:ext cx="45719" cy="118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 flipV="1">
            <a:off x="779580" y="893601"/>
            <a:ext cx="129366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5133556" y="4187838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孙梓健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6727657" y="4187838"/>
            <a:ext cx="1390650" cy="3239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高俊峰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5" grpId="0" animBg="1"/>
      <p:bldP spid="1336" grpId="0" animBg="1"/>
      <p:bldP spid="1333" grpId="0" animBg="1"/>
      <p:bldP spid="15" grpId="0"/>
      <p:bldP spid="16" grpId="0"/>
      <p:bldP spid="26" grpId="0" animBg="1"/>
      <p:bldP spid="3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729990" y="1499235"/>
            <a:ext cx="3916680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好的页面置换算法离不开硬件支持</a:t>
            </a:r>
            <a:r>
              <a:rPr lang="zh-CN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。</a:t>
            </a:r>
            <a:endParaRPr lang="zh-CN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将已申请的物理页连成链表，当申请新的页时增长队头，当需要置出页时提取队尾</a:t>
            </a:r>
            <a:endParaRPr lang="zh-CN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729990" y="3900170"/>
            <a:ext cx="421576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dirty="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当进程的物理内存达到上限，且需要继续增长，取出队尾写入外部文件。</a:t>
            </a:r>
            <a:endParaRPr lang="zh-CN" dirty="0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dirty="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当进程需要访问当前不在页表中的页，从外部文件读取相应页写入页表。</a:t>
            </a:r>
            <a:endParaRPr lang="en-US" altLang="zh-CN" dirty="0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998418" y="3591399"/>
            <a:ext cx="988496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15215" y="349434"/>
            <a:ext cx="4203919" cy="645160"/>
            <a:chOff x="415215" y="349434"/>
            <a:chExt cx="4203919" cy="645160"/>
          </a:xfrm>
        </p:grpSpPr>
        <p:grpSp>
          <p:nvGrpSpPr>
            <p:cNvPr id="17" name="组合 16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 flipH="1">
              <a:off x="1529582" y="349434"/>
              <a:ext cx="3089552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  <a:sym typeface="+mn-ea"/>
                </a:rPr>
                <a:t>虚拟内存管理</a:t>
              </a:r>
              <a:endParaRPr lang="zh-CN" altLang="en-US" sz="3600" b="1" dirty="0">
                <a:latin typeface="方正兰亭黑_GBK" panose="02000000000000000000" pitchFamily="2" charset="-122"/>
                <a:ea typeface="方正兰亭黑_GBK" panose="02000000000000000000" pitchFamily="2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998480" y="1991068"/>
            <a:ext cx="2623317" cy="768350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2060"/>
                </a:solidFill>
              </a:rPr>
              <a:t> </a:t>
            </a:r>
            <a:r>
              <a:rPr lang="en-US" sz="4400" b="1" dirty="0">
                <a:solidFill>
                  <a:srgbClr val="002060"/>
                </a:solidFill>
              </a:rPr>
              <a:t>FIFO</a:t>
            </a:r>
            <a:r>
              <a:rPr lang="zh-CN" altLang="en-US" sz="4400" b="1" dirty="0">
                <a:solidFill>
                  <a:srgbClr val="002060"/>
                </a:solidFill>
              </a:rPr>
              <a:t>算法</a:t>
            </a:r>
            <a:endParaRPr lang="zh-CN" altLang="en-US" sz="4400" b="1" dirty="0">
              <a:solidFill>
                <a:srgbClr val="002060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260082" y="4393094"/>
            <a:ext cx="2623317" cy="768350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002060"/>
                </a:solidFill>
              </a:rPr>
              <a:t>缺页中断</a:t>
            </a:r>
            <a:endParaRPr lang="zh-CN" altLang="en-US" sz="4400" b="1" dirty="0">
              <a:solidFill>
                <a:srgbClr val="002060"/>
              </a:solidFill>
            </a:endParaRPr>
          </a:p>
        </p:txBody>
      </p:sp>
      <p:pic>
        <p:nvPicPr>
          <p:cNvPr id="2" name="图片 1" descr="fif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5895" y="1837055"/>
            <a:ext cx="3819525" cy="1076325"/>
          </a:xfrm>
          <a:prstGeom prst="rect">
            <a:avLst/>
          </a:prstGeom>
        </p:spPr>
      </p:pic>
      <p:pic>
        <p:nvPicPr>
          <p:cNvPr id="3" name="图片 2" descr="p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35" y="3766185"/>
            <a:ext cx="2021840" cy="2021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9" grpId="0"/>
      <p:bldP spid="22" grpId="1" animBg="1"/>
      <p:bldP spid="9" grpId="1"/>
      <p:bldP spid="8" grpId="0"/>
      <p:bldP spid="23" grpId="0" animBg="1"/>
      <p:bldP spid="8" grpId="1"/>
      <p:bldP spid="2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Agency FB" panose="020B0503020202020204" pitchFamily="34" charset="0"/>
              </a:rPr>
              <a:t>03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b="1" dirty="0">
                <a:latin typeface="方正兰亭黑_GBK" panose="02000000000000000000" pitchFamily="2" charset="-122"/>
                <a:ea typeface="方正兰亭黑_GBK" panose="02000000000000000000" pitchFamily="2" charset="-122"/>
              </a:rPr>
              <a:t>系统展示</a:t>
            </a:r>
            <a:endParaRPr lang="zh-CN" altLang="en-US" sz="6000" b="1" dirty="0"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5417820" cy="645160"/>
            <a:chOff x="415215" y="349434"/>
            <a:chExt cx="5417820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005" y="349434"/>
              <a:ext cx="4304030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系统展示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5417820" cy="645160"/>
            <a:chOff x="415215" y="349434"/>
            <a:chExt cx="5417820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005" y="349434"/>
              <a:ext cx="4304030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系统展示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2559050" y="2275840"/>
            <a:ext cx="7073900" cy="2306955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400">
                <a:sym typeface="+mn-ea"/>
              </a:rPr>
              <a:t>最先匹配法：产生4个外碎片，总大小为43 Bytes</a:t>
            </a:r>
            <a:endParaRPr lang="zh-CN" sz="2400" dirty="0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400">
                <a:sym typeface="+mn-ea"/>
              </a:rPr>
              <a:t>下次匹配法：产生7个外碎片，总大小为81 Bytes</a:t>
            </a:r>
            <a:endParaRPr lang="zh-CN" altLang="en-US" sz="240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400">
                <a:sym typeface="+mn-ea"/>
              </a:rPr>
              <a:t>最佳匹配法：产生6个外碎片，总大小为81 Bytes</a:t>
            </a:r>
            <a:endParaRPr lang="zh-CN" altLang="en-US" sz="24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400">
                <a:sym typeface="+mn-ea"/>
              </a:rPr>
              <a:t>最坏匹配法：产生7个外碎片，总大小为97 Bytes</a:t>
            </a:r>
            <a:endParaRPr lang="en-US" altLang="zh-CN" sz="2400" dirty="0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Agency FB" panose="020B0503020202020204" pitchFamily="34" charset="0"/>
              </a:rPr>
              <a:t>04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b="1" dirty="0"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小组分工</a:t>
            </a:r>
            <a:endParaRPr lang="zh-CN" altLang="en-US" sz="6000" b="1" dirty="0"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Up Arrow 64"/>
          <p:cNvSpPr/>
          <p:nvPr/>
        </p:nvSpPr>
        <p:spPr>
          <a:xfrm>
            <a:off x="5748073" y="1767584"/>
            <a:ext cx="428776" cy="4777143"/>
          </a:xfrm>
          <a:prstGeom prst="upArrow">
            <a:avLst>
              <a:gd name="adj1" fmla="val 50000"/>
              <a:gd name="adj2" fmla="val 6714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6" name="Bent Arrow 65"/>
          <p:cNvSpPr/>
          <p:nvPr/>
        </p:nvSpPr>
        <p:spPr>
          <a:xfrm>
            <a:off x="5854025" y="2607154"/>
            <a:ext cx="2704917" cy="3947002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Bent Arrow 53"/>
          <p:cNvSpPr/>
          <p:nvPr/>
        </p:nvSpPr>
        <p:spPr>
          <a:xfrm flipH="1">
            <a:off x="3391084" y="3334973"/>
            <a:ext cx="2704917" cy="3153196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Bent Arrow 50"/>
          <p:cNvSpPr/>
          <p:nvPr/>
        </p:nvSpPr>
        <p:spPr>
          <a:xfrm>
            <a:off x="5855324" y="3813680"/>
            <a:ext cx="2400007" cy="2712192"/>
          </a:xfrm>
          <a:prstGeom prst="bentArrow">
            <a:avLst>
              <a:gd name="adj1" fmla="val 10194"/>
              <a:gd name="adj2" fmla="val 9038"/>
              <a:gd name="adj3" fmla="val 14263"/>
              <a:gd name="adj4" fmla="val 2493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Bent Arrow 56"/>
          <p:cNvSpPr/>
          <p:nvPr/>
        </p:nvSpPr>
        <p:spPr>
          <a:xfrm flipH="1">
            <a:off x="4033996" y="4380302"/>
            <a:ext cx="2062004" cy="2157742"/>
          </a:xfrm>
          <a:prstGeom prst="bentArrow">
            <a:avLst>
              <a:gd name="adj1" fmla="val 13458"/>
              <a:gd name="adj2" fmla="val 12349"/>
              <a:gd name="adj3" fmla="val 17061"/>
              <a:gd name="adj4" fmla="val 3006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380728" y="2440765"/>
            <a:ext cx="1933298" cy="1418854"/>
            <a:chOff x="468937" y="2419540"/>
            <a:chExt cx="1934629" cy="1418854"/>
          </a:xfrm>
        </p:grpSpPr>
        <p:sp>
          <p:nvSpPr>
            <p:cNvPr id="26" name="TextBox 18"/>
            <p:cNvSpPr txBox="1"/>
            <p:nvPr/>
          </p:nvSpPr>
          <p:spPr>
            <a:xfrm flipH="1">
              <a:off x="468937" y="241954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Roboto Black" charset="0"/>
                  <a:ea typeface="Roboto Black" charset="0"/>
                  <a:cs typeface="Roboto Black" charset="0"/>
                </a:rPr>
                <a:t>伍冠宇</a:t>
              </a:r>
              <a:endParaRPr lang="en-US" sz="2400" b="1" dirty="0">
                <a:latin typeface="Roboto Black" charset="0"/>
                <a:ea typeface="Roboto Black" charset="0"/>
                <a:cs typeface="Roboto Black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70268" y="2823664"/>
              <a:ext cx="1933298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sz="2000" dirty="0"/>
                <a:t>栈自增</a:t>
              </a:r>
              <a:endParaRPr lang="zh-CN" sz="2000" dirty="0"/>
            </a:p>
            <a:p>
              <a:pPr>
                <a:lnSpc>
                  <a:spcPct val="150000"/>
                </a:lnSpc>
              </a:pPr>
              <a:r>
                <a:rPr lang="zh-CN" sz="2000" dirty="0"/>
                <a:t>零指针保护</a:t>
              </a:r>
              <a:endParaRPr lang="zh-CN" sz="2000" dirty="0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334293" y="4484129"/>
            <a:ext cx="2265680" cy="956945"/>
            <a:chOff x="468937" y="2419540"/>
            <a:chExt cx="2265680" cy="956945"/>
          </a:xfrm>
        </p:grpSpPr>
        <p:sp>
          <p:nvSpPr>
            <p:cNvPr id="29" name="TextBox 18"/>
            <p:cNvSpPr txBox="1"/>
            <p:nvPr/>
          </p:nvSpPr>
          <p:spPr>
            <a:xfrm flipH="1">
              <a:off x="468937" y="241954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Roboto Black" charset="0"/>
                  <a:ea typeface="Roboto Black" charset="0"/>
                  <a:cs typeface="Roboto Black" charset="0"/>
                </a:rPr>
                <a:t>高俊峰</a:t>
              </a:r>
              <a:endParaRPr lang="en-US" sz="2400" b="1" dirty="0">
                <a:latin typeface="Roboto Black" charset="0"/>
                <a:ea typeface="Roboto Black" charset="0"/>
                <a:cs typeface="Roboto Black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70207" y="2823400"/>
              <a:ext cx="2264410" cy="5530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sz="2000" dirty="0"/>
                <a:t>可变分区分配算法</a:t>
              </a:r>
              <a:endParaRPr lang="zh-CN" sz="2000" dirty="0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702602" y="1694672"/>
            <a:ext cx="2514560" cy="1606325"/>
            <a:chOff x="468937" y="2419540"/>
            <a:chExt cx="1934629" cy="1097296"/>
          </a:xfrm>
        </p:grpSpPr>
        <p:sp>
          <p:nvSpPr>
            <p:cNvPr id="32" name="TextBox 18"/>
            <p:cNvSpPr txBox="1"/>
            <p:nvPr/>
          </p:nvSpPr>
          <p:spPr>
            <a:xfrm flipH="1">
              <a:off x="468937" y="241954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Roboto Black" charset="0"/>
                  <a:ea typeface="Roboto Black" charset="0"/>
                  <a:cs typeface="Roboto Black" charset="0"/>
                </a:rPr>
                <a:t>陈荣钊</a:t>
              </a:r>
              <a:endParaRPr lang="en-US" sz="2400" b="1" dirty="0">
                <a:latin typeface="Roboto Black" charset="0"/>
                <a:ea typeface="Roboto Black" charset="0"/>
                <a:cs typeface="Roboto Black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470268" y="2823664"/>
              <a:ext cx="1933298" cy="6931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sz="2000" dirty="0"/>
                <a:t>物理内存上限分析</a:t>
              </a:r>
              <a:endParaRPr lang="zh-CN" sz="2000" dirty="0"/>
            </a:p>
            <a:p>
              <a:pPr>
                <a:lnSpc>
                  <a:spcPct val="150000"/>
                </a:lnSpc>
              </a:pPr>
              <a:r>
                <a:rPr lang="zh-CN" sz="2000" dirty="0"/>
                <a:t>虚拟内存管理</a:t>
              </a:r>
              <a:endParaRPr lang="zh-CN" sz="20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712029" y="3707754"/>
            <a:ext cx="2234565" cy="956945"/>
            <a:chOff x="468937" y="2419540"/>
            <a:chExt cx="2234565" cy="956945"/>
          </a:xfrm>
        </p:grpSpPr>
        <p:sp>
          <p:nvSpPr>
            <p:cNvPr id="35" name="TextBox 18"/>
            <p:cNvSpPr txBox="1"/>
            <p:nvPr/>
          </p:nvSpPr>
          <p:spPr>
            <a:xfrm flipH="1">
              <a:off x="468937" y="241954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Roboto Black" charset="0"/>
                  <a:ea typeface="Roboto Black" charset="0"/>
                  <a:cs typeface="Roboto Black" charset="0"/>
                </a:rPr>
                <a:t>孙梓健</a:t>
              </a:r>
              <a:endParaRPr lang="en-US" sz="2400" b="1" dirty="0">
                <a:latin typeface="Roboto Black" charset="0"/>
                <a:ea typeface="Roboto Black" charset="0"/>
                <a:cs typeface="Roboto Black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70207" y="2823400"/>
              <a:ext cx="2233295" cy="5530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sz="2000" dirty="0">
                  <a:sym typeface="+mn-ea"/>
                </a:rPr>
                <a:t>可变分区分配算法</a:t>
              </a:r>
              <a:endParaRPr lang="en-US" altLang="zh-CN" sz="2000" dirty="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15215" y="349434"/>
            <a:ext cx="3737685" cy="646331"/>
            <a:chOff x="415215" y="349434"/>
            <a:chExt cx="3737685" cy="646331"/>
          </a:xfrm>
        </p:grpSpPr>
        <p:grpSp>
          <p:nvGrpSpPr>
            <p:cNvPr id="37" name="组合 36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8" name="文本框 37"/>
            <p:cNvSpPr txBox="1"/>
            <p:nvPr/>
          </p:nvSpPr>
          <p:spPr>
            <a:xfrm flipH="1">
              <a:off x="1529582" y="349434"/>
              <a:ext cx="2623318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小组分工</a:t>
              </a:r>
              <a:endParaRPr lang="zh-CN" altLang="en-US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3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54" grpId="0" animBg="1"/>
      <p:bldP spid="51" grpId="0" animBg="1"/>
      <p:bldP spid="5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矩形 1334"/>
          <p:cNvSpPr/>
          <p:nvPr/>
        </p:nvSpPr>
        <p:spPr>
          <a:xfrm>
            <a:off x="1867500" y="4158276"/>
            <a:ext cx="1390650" cy="323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3" name="矩形 1332"/>
          <p:cNvSpPr/>
          <p:nvPr/>
        </p:nvSpPr>
        <p:spPr>
          <a:xfrm>
            <a:off x="1840195" y="4184946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45" name="John H. Clarke - Un Tre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56210" y="-750570"/>
            <a:ext cx="609600" cy="6096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6206" y="2267955"/>
            <a:ext cx="849463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非常感谢聆听与指导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40195" y="3394036"/>
            <a:ext cx="5134739" cy="32893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listening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671267" y="4535786"/>
            <a:ext cx="45719" cy="118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9802214" y="5448224"/>
            <a:ext cx="1136357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051105" y="687785"/>
            <a:ext cx="45719" cy="118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 flipV="1">
            <a:off x="779580" y="893601"/>
            <a:ext cx="129366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1904680" y="4187838"/>
            <a:ext cx="1390650" cy="323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3498781" y="4187838"/>
            <a:ext cx="1390650" cy="3239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伍冠宇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1850372" y="4187838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陈荣钊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5133556" y="4187838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孙梓健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6727657" y="4187838"/>
            <a:ext cx="1390650" cy="3239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高俊峰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5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45"/>
                </p:tgtEl>
              </p:cMediaNode>
            </p:audio>
          </p:childTnLst>
        </p:cTn>
      </p:par>
    </p:tnLst>
    <p:bldLst>
      <p:bldP spid="1335" grpId="0" animBg="1"/>
      <p:bldP spid="1333" grpId="0" animBg="1"/>
      <p:bldP spid="15" grpId="0"/>
      <p:bldP spid="16" grpId="0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/>
          <p:cNvSpPr txBox="1"/>
          <p:nvPr>
            <p:custDataLst>
              <p:tags r:id="rId1"/>
            </p:custDataLst>
          </p:nvPr>
        </p:nvSpPr>
        <p:spPr>
          <a:xfrm>
            <a:off x="4184040" y="798402"/>
            <a:ext cx="2160290" cy="1107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ctr"/>
            <a:r>
              <a:rPr lang="zh-CN" altLang="en-US" sz="7200" b="1" dirty="0">
                <a:latin typeface="方正兰亭黑_GBK" panose="02000000000000000000" pitchFamily="2" charset="-122"/>
                <a:ea typeface="方正兰亭黑_GBK" panose="02000000000000000000" pitchFamily="2" charset="-122"/>
                <a:sym typeface="Arial" panose="020B0604020202020204" pitchFamily="34" charset="0"/>
              </a:rPr>
              <a:t>目录</a:t>
            </a:r>
            <a:endParaRPr lang="zh-CN" altLang="en-US" sz="7200" b="1" dirty="0">
              <a:latin typeface="方正兰亭黑_GBK" panose="02000000000000000000" pitchFamily="2" charset="-122"/>
              <a:ea typeface="方正兰亭黑_GBK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" name="MH_Others_2"/>
          <p:cNvSpPr txBox="1"/>
          <p:nvPr>
            <p:custDataLst>
              <p:tags r:id="rId2"/>
            </p:custDataLst>
          </p:nvPr>
        </p:nvSpPr>
        <p:spPr>
          <a:xfrm>
            <a:off x="5636500" y="1497966"/>
            <a:ext cx="3225111" cy="27699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algn="ctr">
              <a:defRPr/>
            </a:pPr>
            <a:r>
              <a:rPr lang="en-US" altLang="zh-CN" b="1" spc="600" dirty="0">
                <a:latin typeface="方正兰亭黑_GBK" panose="02000000000000000000" pitchFamily="2" charset="-122"/>
                <a:ea typeface="方正兰亭黑_GBK" panose="02000000000000000000" pitchFamily="2" charset="-122"/>
                <a:sym typeface="Arial" panose="020B0604020202020204" pitchFamily="34" charset="0"/>
              </a:rPr>
              <a:t>CONTENTS</a:t>
            </a:r>
            <a:endParaRPr lang="zh-CN" altLang="en-US" b="1" spc="600" dirty="0">
              <a:latin typeface="方正兰亭黑_GBK" panose="02000000000000000000" pitchFamily="2" charset="-122"/>
              <a:ea typeface="方正兰亭黑_GBK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704375" y="2885327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spc="3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01</a:t>
            </a:r>
            <a:endParaRPr lang="zh-CN" altLang="en-US" sz="2800" spc="3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平行四边形 6"/>
          <p:cNvSpPr/>
          <p:nvPr/>
        </p:nvSpPr>
        <p:spPr>
          <a:xfrm>
            <a:off x="1989814" y="2885327"/>
            <a:ext cx="3217525" cy="61935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altLang="en-US" sz="3200" b="1" dirty="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实现功能</a:t>
            </a:r>
            <a:endParaRPr lang="zh-CN" altLang="en-US" sz="3200" b="1" dirty="0">
              <a:solidFill>
                <a:schemeClr val="tx1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8" name="平行四边形 7"/>
          <p:cNvSpPr/>
          <p:nvPr/>
        </p:nvSpPr>
        <p:spPr>
          <a:xfrm>
            <a:off x="638640" y="4785812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平行四边形 8"/>
          <p:cNvSpPr/>
          <p:nvPr/>
        </p:nvSpPr>
        <p:spPr>
          <a:xfrm>
            <a:off x="1924079" y="4785812"/>
            <a:ext cx="3939484" cy="61935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sz="3200" b="1" dirty="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改进介绍</a:t>
            </a:r>
            <a:endParaRPr lang="zh-CN" sz="3200" b="1" dirty="0">
              <a:solidFill>
                <a:schemeClr val="tx1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0" name="平行四边形 9"/>
          <p:cNvSpPr/>
          <p:nvPr/>
        </p:nvSpPr>
        <p:spPr>
          <a:xfrm>
            <a:off x="6122501" y="2901957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7407940" y="2885327"/>
            <a:ext cx="3602564" cy="61935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altLang="en-US" sz="3200" b="1" dirty="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系统展示</a:t>
            </a:r>
            <a:endParaRPr lang="zh-CN" altLang="en-US" sz="3200" b="1" dirty="0">
              <a:solidFill>
                <a:schemeClr val="tx1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6056766" y="4802442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平行四边形 12"/>
          <p:cNvSpPr/>
          <p:nvPr/>
        </p:nvSpPr>
        <p:spPr>
          <a:xfrm>
            <a:off x="7342204" y="4785812"/>
            <a:ext cx="4544995" cy="61935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altLang="en-US" sz="3200" b="1" dirty="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小组分工</a:t>
            </a:r>
            <a:endParaRPr lang="zh-CN" altLang="en-US" sz="3200" b="1" dirty="0">
              <a:solidFill>
                <a:schemeClr val="tx1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100"/>
                            </p:stCondLst>
                            <p:childTnLst>
                              <p:par>
                                <p:cTn id="3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100"/>
                            </p:stCondLst>
                            <p:childTnLst>
                              <p:par>
                                <p:cTn id="4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>
                <a:latin typeface="Agency FB" panose="020B0503020202020204" pitchFamily="34" charset="0"/>
              </a:rPr>
              <a:t>01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/>
            <a:r>
              <a:rPr lang="zh-CN" altLang="en-US" sz="6000" b="1" dirty="0"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实现功能</a:t>
            </a:r>
            <a:endParaRPr lang="zh-CN" altLang="en-US" sz="6000" b="1" dirty="0"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5"/>
          <p:cNvGrpSpPr/>
          <p:nvPr/>
        </p:nvGrpSpPr>
        <p:grpSpPr>
          <a:xfrm>
            <a:off x="4112231" y="1082959"/>
            <a:ext cx="3978829" cy="4687032"/>
            <a:chOff x="4066145" y="933098"/>
            <a:chExt cx="3979366" cy="4687030"/>
          </a:xfrm>
          <a:solidFill>
            <a:srgbClr val="00B0F0"/>
          </a:solidFill>
        </p:grpSpPr>
        <p:sp>
          <p:nvSpPr>
            <p:cNvPr id="7" name="Freeform 11"/>
            <p:cNvSpPr/>
            <p:nvPr/>
          </p:nvSpPr>
          <p:spPr bwMode="auto">
            <a:xfrm>
              <a:off x="5614706" y="933098"/>
              <a:ext cx="854441" cy="1340794"/>
            </a:xfrm>
            <a:custGeom>
              <a:avLst/>
              <a:gdLst>
                <a:gd name="T0" fmla="*/ 136 w 272"/>
                <a:gd name="T1" fmla="*/ 0 h 427"/>
                <a:gd name="T2" fmla="*/ 272 w 272"/>
                <a:gd name="T3" fmla="*/ 136 h 427"/>
                <a:gd name="T4" fmla="*/ 255 w 272"/>
                <a:gd name="T5" fmla="*/ 201 h 427"/>
                <a:gd name="T6" fmla="*/ 139 w 272"/>
                <a:gd name="T7" fmla="*/ 427 h 427"/>
                <a:gd name="T8" fmla="*/ 19 w 272"/>
                <a:gd name="T9" fmla="*/ 206 h 427"/>
                <a:gd name="T10" fmla="*/ 13 w 272"/>
                <a:gd name="T11" fmla="*/ 195 h 427"/>
                <a:gd name="T12" fmla="*/ 13 w 272"/>
                <a:gd name="T13" fmla="*/ 195 h 427"/>
                <a:gd name="T14" fmla="*/ 0 w 272"/>
                <a:gd name="T15" fmla="*/ 136 h 427"/>
                <a:gd name="T16" fmla="*/ 136 w 272"/>
                <a:gd name="T17" fmla="*/ 0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2" h="427">
                  <a:moveTo>
                    <a:pt x="136" y="0"/>
                  </a:moveTo>
                  <a:cubicBezTo>
                    <a:pt x="211" y="0"/>
                    <a:pt x="272" y="61"/>
                    <a:pt x="272" y="136"/>
                  </a:cubicBezTo>
                  <a:cubicBezTo>
                    <a:pt x="272" y="160"/>
                    <a:pt x="266" y="182"/>
                    <a:pt x="255" y="201"/>
                  </a:cubicBezTo>
                  <a:cubicBezTo>
                    <a:pt x="139" y="427"/>
                    <a:pt x="139" y="427"/>
                    <a:pt x="139" y="427"/>
                  </a:cubicBezTo>
                  <a:cubicBezTo>
                    <a:pt x="19" y="206"/>
                    <a:pt x="19" y="206"/>
                    <a:pt x="19" y="206"/>
                  </a:cubicBezTo>
                  <a:cubicBezTo>
                    <a:pt x="17" y="203"/>
                    <a:pt x="15" y="199"/>
                    <a:pt x="13" y="195"/>
                  </a:cubicBezTo>
                  <a:cubicBezTo>
                    <a:pt x="13" y="195"/>
                    <a:pt x="13" y="195"/>
                    <a:pt x="13" y="195"/>
                  </a:cubicBezTo>
                  <a:cubicBezTo>
                    <a:pt x="5" y="177"/>
                    <a:pt x="0" y="157"/>
                    <a:pt x="0" y="136"/>
                  </a:cubicBezTo>
                  <a:cubicBezTo>
                    <a:pt x="0" y="61"/>
                    <a:pt x="61" y="0"/>
                    <a:pt x="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2" tIns="179944" rIns="91412" bIns="45705" numCol="1" anchor="t" anchorCtr="0" compatLnSpc="1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AvantGarde Md BT" pitchFamily="34" charset="0"/>
                </a:rPr>
                <a:t>1</a:t>
              </a:r>
              <a:endParaRPr lang="en-US" sz="4000" dirty="0">
                <a:solidFill>
                  <a:schemeClr val="bg1"/>
                </a:solidFill>
                <a:latin typeface="AvantGarde Md BT" pitchFamily="34" charset="0"/>
              </a:endParaRPr>
            </a:p>
          </p:txBody>
        </p:sp>
        <p:sp>
          <p:nvSpPr>
            <p:cNvPr id="11" name="Freeform 12"/>
            <p:cNvSpPr/>
            <p:nvPr/>
          </p:nvSpPr>
          <p:spPr bwMode="auto">
            <a:xfrm rot="3112875">
              <a:off x="4309470" y="4522477"/>
              <a:ext cx="854326" cy="1340976"/>
            </a:xfrm>
            <a:custGeom>
              <a:avLst/>
              <a:gdLst>
                <a:gd name="T0" fmla="*/ 136 w 272"/>
                <a:gd name="T1" fmla="*/ 427 h 427"/>
                <a:gd name="T2" fmla="*/ 272 w 272"/>
                <a:gd name="T3" fmla="*/ 291 h 427"/>
                <a:gd name="T4" fmla="*/ 255 w 272"/>
                <a:gd name="T5" fmla="*/ 226 h 427"/>
                <a:gd name="T6" fmla="*/ 139 w 272"/>
                <a:gd name="T7" fmla="*/ 0 h 427"/>
                <a:gd name="T8" fmla="*/ 19 w 272"/>
                <a:gd name="T9" fmla="*/ 221 h 427"/>
                <a:gd name="T10" fmla="*/ 13 w 272"/>
                <a:gd name="T11" fmla="*/ 232 h 427"/>
                <a:gd name="T12" fmla="*/ 13 w 272"/>
                <a:gd name="T13" fmla="*/ 232 h 427"/>
                <a:gd name="T14" fmla="*/ 0 w 272"/>
                <a:gd name="T15" fmla="*/ 291 h 427"/>
                <a:gd name="T16" fmla="*/ 136 w 272"/>
                <a:gd name="T17" fmla="*/ 42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2" h="427">
                  <a:moveTo>
                    <a:pt x="136" y="427"/>
                  </a:moveTo>
                  <a:cubicBezTo>
                    <a:pt x="211" y="427"/>
                    <a:pt x="272" y="366"/>
                    <a:pt x="272" y="291"/>
                  </a:cubicBezTo>
                  <a:cubicBezTo>
                    <a:pt x="272" y="268"/>
                    <a:pt x="266" y="245"/>
                    <a:pt x="255" y="226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9" y="221"/>
                    <a:pt x="19" y="221"/>
                    <a:pt x="19" y="221"/>
                  </a:cubicBezTo>
                  <a:cubicBezTo>
                    <a:pt x="17" y="224"/>
                    <a:pt x="15" y="228"/>
                    <a:pt x="13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5" y="250"/>
                    <a:pt x="0" y="270"/>
                    <a:pt x="0" y="291"/>
                  </a:cubicBezTo>
                  <a:cubicBezTo>
                    <a:pt x="0" y="366"/>
                    <a:pt x="61" y="427"/>
                    <a:pt x="136" y="4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2" tIns="575823" rIns="91412" bIns="46785" numCol="1" anchor="t" anchorCtr="0" compatLnSpc="1"/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AvantGarde Md BT" pitchFamily="34" charset="0"/>
                </a:rPr>
                <a:t>33</a:t>
              </a:r>
              <a:endParaRPr lang="zh-CN" altLang="en-US" sz="4000" dirty="0">
                <a:solidFill>
                  <a:schemeClr val="bg1"/>
                </a:solidFill>
                <a:latin typeface="AvantGarde Md BT" pitchFamily="34" charset="0"/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 rot="2256289">
              <a:off x="6706046" y="4762978"/>
              <a:ext cx="1339465" cy="853112"/>
            </a:xfrm>
            <a:custGeom>
              <a:avLst/>
              <a:gdLst>
                <a:gd name="T0" fmla="*/ 427 w 427"/>
                <a:gd name="T1" fmla="*/ 136 h 272"/>
                <a:gd name="T2" fmla="*/ 291 w 427"/>
                <a:gd name="T3" fmla="*/ 272 h 272"/>
                <a:gd name="T4" fmla="*/ 226 w 427"/>
                <a:gd name="T5" fmla="*/ 255 h 272"/>
                <a:gd name="T6" fmla="*/ 0 w 427"/>
                <a:gd name="T7" fmla="*/ 139 h 272"/>
                <a:gd name="T8" fmla="*/ 221 w 427"/>
                <a:gd name="T9" fmla="*/ 19 h 272"/>
                <a:gd name="T10" fmla="*/ 232 w 427"/>
                <a:gd name="T11" fmla="*/ 13 h 272"/>
                <a:gd name="T12" fmla="*/ 232 w 427"/>
                <a:gd name="T13" fmla="*/ 13 h 272"/>
                <a:gd name="T14" fmla="*/ 291 w 427"/>
                <a:gd name="T15" fmla="*/ 0 h 272"/>
                <a:gd name="T16" fmla="*/ 427 w 427"/>
                <a:gd name="T17" fmla="*/ 136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7" h="272">
                  <a:moveTo>
                    <a:pt x="427" y="136"/>
                  </a:moveTo>
                  <a:cubicBezTo>
                    <a:pt x="427" y="211"/>
                    <a:pt x="366" y="272"/>
                    <a:pt x="291" y="272"/>
                  </a:cubicBezTo>
                  <a:cubicBezTo>
                    <a:pt x="268" y="272"/>
                    <a:pt x="246" y="266"/>
                    <a:pt x="226" y="255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21" y="19"/>
                    <a:pt x="221" y="19"/>
                    <a:pt x="221" y="19"/>
                  </a:cubicBezTo>
                  <a:cubicBezTo>
                    <a:pt x="225" y="17"/>
                    <a:pt x="228" y="15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ubicBezTo>
                    <a:pt x="250" y="4"/>
                    <a:pt x="270" y="0"/>
                    <a:pt x="291" y="0"/>
                  </a:cubicBezTo>
                  <a:cubicBezTo>
                    <a:pt x="366" y="0"/>
                    <a:pt x="427" y="61"/>
                    <a:pt x="427" y="1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03844" tIns="46785" rIns="91412" bIns="45705" numCol="1" anchor="ctr" anchorCtr="0" compatLnSpc="1"/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AvantGarde Md BT" pitchFamily="34" charset="0"/>
                </a:rPr>
                <a:t>4</a:t>
              </a:r>
              <a:endParaRPr lang="zh-CN" altLang="en-US" sz="4000" dirty="0">
                <a:solidFill>
                  <a:schemeClr val="bg1"/>
                </a:solidFill>
                <a:latin typeface="AvantGarde Md BT" pitchFamily="34" charset="0"/>
              </a:endParaRPr>
            </a:p>
          </p:txBody>
        </p:sp>
      </p:grpSp>
      <p:grpSp>
        <p:nvGrpSpPr>
          <p:cNvPr id="3" name="组合 14"/>
          <p:cNvGrpSpPr/>
          <p:nvPr/>
        </p:nvGrpSpPr>
        <p:grpSpPr>
          <a:xfrm>
            <a:off x="5101703" y="2852938"/>
            <a:ext cx="1988599" cy="1988865"/>
            <a:chOff x="5072992" y="2642531"/>
            <a:chExt cx="1988866" cy="1988864"/>
          </a:xfrm>
        </p:grpSpPr>
        <p:sp>
          <p:nvSpPr>
            <p:cNvPr id="16" name="Oval 19"/>
            <p:cNvSpPr>
              <a:spLocks noChangeArrowheads="1"/>
            </p:cNvSpPr>
            <p:nvPr/>
          </p:nvSpPr>
          <p:spPr bwMode="auto">
            <a:xfrm>
              <a:off x="5072992" y="2642531"/>
              <a:ext cx="1988866" cy="198886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200" kern="0" dirty="0">
                <a:solidFill>
                  <a:srgbClr val="4D4D4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Oval 19"/>
            <p:cNvSpPr>
              <a:spLocks noChangeArrowheads="1"/>
            </p:cNvSpPr>
            <p:nvPr/>
          </p:nvSpPr>
          <p:spPr bwMode="auto">
            <a:xfrm>
              <a:off x="5459899" y="3047171"/>
              <a:ext cx="1215050" cy="1179584"/>
            </a:xfrm>
            <a:prstGeom prst="ellipse">
              <a:avLst/>
            </a:prstGeom>
            <a:solidFill>
              <a:schemeClr val="accent2"/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/>
              <a:r>
                <a:rPr lang="zh-CN" altLang="en-US" sz="2400" kern="0" dirty="0">
                  <a:solidFill>
                    <a:schemeClr val="bg1"/>
                  </a:solidFill>
                  <a:latin typeface="AvantGarde Md BT" pitchFamily="34" charset="0"/>
                  <a:ea typeface="微软雅黑" panose="020B0503020204020204" pitchFamily="34" charset="-122"/>
                </a:rPr>
                <a:t>实现功能</a:t>
              </a:r>
              <a:endParaRPr lang="zh-CN" altLang="en-US" sz="2400" kern="0" dirty="0">
                <a:solidFill>
                  <a:schemeClr val="bg1"/>
                </a:solidFill>
                <a:latin typeface="AvantGarde Md BT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TextBox 18"/>
          <p:cNvSpPr txBox="1"/>
          <p:nvPr/>
        </p:nvSpPr>
        <p:spPr>
          <a:xfrm flipH="1">
            <a:off x="5000625" y="683895"/>
            <a:ext cx="1957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   </a:t>
            </a:r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零指针保护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15215" y="349434"/>
            <a:ext cx="3737685" cy="646331"/>
            <a:chOff x="415215" y="349434"/>
            <a:chExt cx="3737685" cy="646331"/>
          </a:xfrm>
        </p:grpSpPr>
        <p:grpSp>
          <p:nvGrpSpPr>
            <p:cNvPr id="27" name="组合 26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 flipH="1">
              <a:off x="1529582" y="349434"/>
              <a:ext cx="2623318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优化思路</a:t>
              </a:r>
              <a:endParaRPr lang="zh-CN" altLang="en-US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Freeform 12"/>
          <p:cNvSpPr/>
          <p:nvPr/>
        </p:nvSpPr>
        <p:spPr bwMode="auto">
          <a:xfrm rot="6952873">
            <a:off x="3783965" y="2429610"/>
            <a:ext cx="854326" cy="1340795"/>
          </a:xfrm>
          <a:custGeom>
            <a:avLst/>
            <a:gdLst>
              <a:gd name="T0" fmla="*/ 136 w 272"/>
              <a:gd name="T1" fmla="*/ 427 h 427"/>
              <a:gd name="T2" fmla="*/ 272 w 272"/>
              <a:gd name="T3" fmla="*/ 291 h 427"/>
              <a:gd name="T4" fmla="*/ 255 w 272"/>
              <a:gd name="T5" fmla="*/ 226 h 427"/>
              <a:gd name="T6" fmla="*/ 139 w 272"/>
              <a:gd name="T7" fmla="*/ 0 h 427"/>
              <a:gd name="T8" fmla="*/ 19 w 272"/>
              <a:gd name="T9" fmla="*/ 221 h 427"/>
              <a:gd name="T10" fmla="*/ 13 w 272"/>
              <a:gd name="T11" fmla="*/ 232 h 427"/>
              <a:gd name="T12" fmla="*/ 13 w 272"/>
              <a:gd name="T13" fmla="*/ 232 h 427"/>
              <a:gd name="T14" fmla="*/ 0 w 272"/>
              <a:gd name="T15" fmla="*/ 291 h 427"/>
              <a:gd name="T16" fmla="*/ 136 w 272"/>
              <a:gd name="T17" fmla="*/ 427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2" h="427">
                <a:moveTo>
                  <a:pt x="136" y="427"/>
                </a:moveTo>
                <a:cubicBezTo>
                  <a:pt x="211" y="427"/>
                  <a:pt x="272" y="366"/>
                  <a:pt x="272" y="291"/>
                </a:cubicBezTo>
                <a:cubicBezTo>
                  <a:pt x="272" y="268"/>
                  <a:pt x="266" y="245"/>
                  <a:pt x="255" y="226"/>
                </a:cubicBezTo>
                <a:cubicBezTo>
                  <a:pt x="139" y="0"/>
                  <a:pt x="139" y="0"/>
                  <a:pt x="139" y="0"/>
                </a:cubicBezTo>
                <a:cubicBezTo>
                  <a:pt x="19" y="221"/>
                  <a:pt x="19" y="221"/>
                  <a:pt x="19" y="221"/>
                </a:cubicBezTo>
                <a:cubicBezTo>
                  <a:pt x="17" y="224"/>
                  <a:pt x="15" y="228"/>
                  <a:pt x="13" y="232"/>
                </a:cubicBezTo>
                <a:cubicBezTo>
                  <a:pt x="13" y="232"/>
                  <a:pt x="13" y="232"/>
                  <a:pt x="13" y="232"/>
                </a:cubicBezTo>
                <a:cubicBezTo>
                  <a:pt x="5" y="250"/>
                  <a:pt x="0" y="270"/>
                  <a:pt x="0" y="291"/>
                </a:cubicBezTo>
                <a:cubicBezTo>
                  <a:pt x="0" y="366"/>
                  <a:pt x="61" y="427"/>
                  <a:pt x="136" y="4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12" tIns="575823" rIns="91412" bIns="46785" numCol="1" anchor="t" anchorCtr="0" compatLnSpc="1"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vantGarde Md BT" pitchFamily="34" charset="0"/>
              </a:rPr>
              <a:t>23</a:t>
            </a:r>
            <a:endParaRPr lang="zh-CN" altLang="en-US" sz="4000" dirty="0">
              <a:solidFill>
                <a:schemeClr val="bg1"/>
              </a:solidFill>
              <a:latin typeface="AvantGarde Md BT" pitchFamily="34" charset="0"/>
            </a:endParaRPr>
          </a:p>
        </p:txBody>
      </p:sp>
      <p:sp>
        <p:nvSpPr>
          <p:cNvPr id="5" name="Freeform 13"/>
          <p:cNvSpPr/>
          <p:nvPr/>
        </p:nvSpPr>
        <p:spPr bwMode="auto">
          <a:xfrm rot="20256289">
            <a:off x="7305495" y="2645891"/>
            <a:ext cx="1339284" cy="853112"/>
          </a:xfrm>
          <a:custGeom>
            <a:avLst/>
            <a:gdLst>
              <a:gd name="T0" fmla="*/ 427 w 427"/>
              <a:gd name="T1" fmla="*/ 136 h 272"/>
              <a:gd name="T2" fmla="*/ 291 w 427"/>
              <a:gd name="T3" fmla="*/ 272 h 272"/>
              <a:gd name="T4" fmla="*/ 226 w 427"/>
              <a:gd name="T5" fmla="*/ 255 h 272"/>
              <a:gd name="T6" fmla="*/ 0 w 427"/>
              <a:gd name="T7" fmla="*/ 139 h 272"/>
              <a:gd name="T8" fmla="*/ 221 w 427"/>
              <a:gd name="T9" fmla="*/ 19 h 272"/>
              <a:gd name="T10" fmla="*/ 232 w 427"/>
              <a:gd name="T11" fmla="*/ 13 h 272"/>
              <a:gd name="T12" fmla="*/ 232 w 427"/>
              <a:gd name="T13" fmla="*/ 13 h 272"/>
              <a:gd name="T14" fmla="*/ 291 w 427"/>
              <a:gd name="T15" fmla="*/ 0 h 272"/>
              <a:gd name="T16" fmla="*/ 427 w 427"/>
              <a:gd name="T17" fmla="*/ 136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7" h="272">
                <a:moveTo>
                  <a:pt x="427" y="136"/>
                </a:moveTo>
                <a:cubicBezTo>
                  <a:pt x="427" y="211"/>
                  <a:pt x="366" y="272"/>
                  <a:pt x="291" y="272"/>
                </a:cubicBezTo>
                <a:cubicBezTo>
                  <a:pt x="268" y="272"/>
                  <a:pt x="246" y="266"/>
                  <a:pt x="226" y="255"/>
                </a:cubicBezTo>
                <a:cubicBezTo>
                  <a:pt x="0" y="139"/>
                  <a:pt x="0" y="139"/>
                  <a:pt x="0" y="139"/>
                </a:cubicBezTo>
                <a:cubicBezTo>
                  <a:pt x="221" y="19"/>
                  <a:pt x="221" y="19"/>
                  <a:pt x="221" y="19"/>
                </a:cubicBezTo>
                <a:cubicBezTo>
                  <a:pt x="225" y="17"/>
                  <a:pt x="228" y="15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ubicBezTo>
                  <a:pt x="250" y="4"/>
                  <a:pt x="270" y="0"/>
                  <a:pt x="291" y="0"/>
                </a:cubicBezTo>
                <a:cubicBezTo>
                  <a:pt x="366" y="0"/>
                  <a:pt x="427" y="61"/>
                  <a:pt x="427" y="1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503844" tIns="46785" rIns="91412" bIns="45705" numCol="1" anchor="ctr" anchorCtr="0" compatLnSpc="1"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vantGarde Md BT" pitchFamily="34" charset="0"/>
              </a:rPr>
              <a:t>5</a:t>
            </a:r>
            <a:endParaRPr lang="zh-CN" altLang="en-US" sz="4000" dirty="0">
              <a:solidFill>
                <a:schemeClr val="bg1"/>
              </a:solidFill>
              <a:latin typeface="AvantGarde Md BT" pitchFamily="34" charset="0"/>
            </a:endParaRPr>
          </a:p>
        </p:txBody>
      </p:sp>
      <p:sp>
        <p:nvSpPr>
          <p:cNvPr id="8" name="TextBox 18"/>
          <p:cNvSpPr txBox="1"/>
          <p:nvPr/>
        </p:nvSpPr>
        <p:spPr>
          <a:xfrm flipH="1">
            <a:off x="3383280" y="2094865"/>
            <a:ext cx="17183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栈自增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  <p:sp>
        <p:nvSpPr>
          <p:cNvPr id="9" name="TextBox 18"/>
          <p:cNvSpPr txBox="1"/>
          <p:nvPr/>
        </p:nvSpPr>
        <p:spPr>
          <a:xfrm flipH="1">
            <a:off x="2910840" y="4443095"/>
            <a:ext cx="2343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物理内存上限分析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  <p:sp>
        <p:nvSpPr>
          <p:cNvPr id="10" name="TextBox 18"/>
          <p:cNvSpPr txBox="1"/>
          <p:nvPr/>
        </p:nvSpPr>
        <p:spPr>
          <a:xfrm flipH="1">
            <a:off x="7090410" y="4443095"/>
            <a:ext cx="2343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虚拟内存管理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  <p:sp>
        <p:nvSpPr>
          <p:cNvPr id="12" name="TextBox 18"/>
          <p:cNvSpPr txBox="1"/>
          <p:nvPr/>
        </p:nvSpPr>
        <p:spPr>
          <a:xfrm flipH="1">
            <a:off x="7399020" y="2094865"/>
            <a:ext cx="2343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可变分区分配算法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Agency FB" panose="020B0503020202020204" pitchFamily="34" charset="0"/>
              </a:rPr>
              <a:t>02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b="1" dirty="0">
                <a:latin typeface="方正兰亭黑_GBK" panose="02000000000000000000" pitchFamily="2" charset="-122"/>
                <a:ea typeface="方正兰亭黑_GBK" panose="02000000000000000000" pitchFamily="2" charset="-122"/>
              </a:rPr>
              <a:t>改进介绍</a:t>
            </a:r>
            <a:endParaRPr lang="zh-CN" altLang="en-US" sz="6000" b="1" dirty="0"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4519589" cy="645160"/>
            <a:chOff x="415215" y="349434"/>
            <a:chExt cx="4519589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581" y="349434"/>
              <a:ext cx="3405223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零指针保护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98220" y="2613660"/>
            <a:ext cx="311531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现代编程习惯认为指向地址为0的指针是不可使用的空指针。而xv6中可以使用零指针，因此我们实现了零指针保护的功能。</a:t>
            </a:r>
            <a:endParaRPr lang="zh-CN" altLang="en-US" sz="2000"/>
          </a:p>
        </p:txBody>
      </p:sp>
      <p:pic>
        <p:nvPicPr>
          <p:cNvPr id="2" name="图片 1" descr="poin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21860" y="1002665"/>
            <a:ext cx="6068695" cy="48520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4519589" cy="645160"/>
            <a:chOff x="415215" y="349434"/>
            <a:chExt cx="4519589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581" y="349434"/>
              <a:ext cx="3405223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栈自增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98220" y="2459990"/>
            <a:ext cx="31153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xv6中，栈的大小被写死为4KB。当用户使用栈底之下的地址时，因为该地址还未分配物理空间，所以会引发缺页中断，此时增长栈。</a:t>
            </a:r>
            <a:endParaRPr lang="zh-CN" altLang="en-US" sz="2000"/>
          </a:p>
        </p:txBody>
      </p:sp>
      <p:pic>
        <p:nvPicPr>
          <p:cNvPr id="2" name="图片 1" descr="st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35500" y="1053465"/>
            <a:ext cx="6127750" cy="47510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5417820" cy="645160"/>
            <a:chOff x="415215" y="349434"/>
            <a:chExt cx="5417820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005" y="349434"/>
              <a:ext cx="4304030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可变分区分配算法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334135" y="2614295"/>
            <a:ext cx="311531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xv6的可变分区匹配算法为不完全的下次匹配算法，我们实现了最先匹配、最优匹配以及最坏匹配算法，并且进行了效果对比。</a:t>
            </a:r>
            <a:endParaRPr lang="zh-CN" altLang="en-US" sz="2000"/>
          </a:p>
        </p:txBody>
      </p:sp>
      <p:pic>
        <p:nvPicPr>
          <p:cNvPr id="2" name="图片 1" descr="数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8135" y="994410"/>
            <a:ext cx="3909695" cy="2407920"/>
          </a:xfrm>
          <a:prstGeom prst="rect">
            <a:avLst/>
          </a:prstGeom>
        </p:spPr>
      </p:pic>
      <p:pic>
        <p:nvPicPr>
          <p:cNvPr id="3" name="图片 2" descr="大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135" y="3615055"/>
            <a:ext cx="3910330" cy="2370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5417820" cy="645160"/>
            <a:chOff x="415215" y="349434"/>
            <a:chExt cx="5417820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005" y="349434"/>
              <a:ext cx="4304030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物理内存上限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98220" y="3075305"/>
            <a:ext cx="31153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xv6中物理内存上限由</a:t>
            </a:r>
            <a:r>
              <a:rPr lang="en-US" altLang="zh-CN" sz="2000"/>
              <a:t>PHYSTOP</a:t>
            </a:r>
            <a:r>
              <a:rPr lang="zh-CN" altLang="en-US" sz="2000"/>
              <a:t>定义</a:t>
            </a:r>
            <a:endParaRPr lang="zh-CN" altLang="en-US" sz="2000"/>
          </a:p>
        </p:txBody>
      </p:sp>
      <p:pic>
        <p:nvPicPr>
          <p:cNvPr id="2" name="图片 1" descr="physto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4175" y="1136650"/>
            <a:ext cx="6520180" cy="4583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p="http://schemas.openxmlformats.org/presentationml/2006/main">
  <p:tag name="ISPRING_PRESENTATION_TITLE" val="73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B1C22"/>
      </a:accent1>
      <a:accent2>
        <a:srgbClr val="BB1C22"/>
      </a:accent2>
      <a:accent3>
        <a:srgbClr val="BB1C22"/>
      </a:accent3>
      <a:accent4>
        <a:srgbClr val="BB1C22"/>
      </a:accent4>
      <a:accent5>
        <a:srgbClr val="BB1C22"/>
      </a:accent5>
      <a:accent6>
        <a:srgbClr val="BB1C22"/>
      </a:accent6>
      <a:hlink>
        <a:srgbClr val="BB1C22"/>
      </a:hlink>
      <a:folHlink>
        <a:srgbClr val="BB1C2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B1C22"/>
      </a:accent1>
      <a:accent2>
        <a:srgbClr val="BB1C22"/>
      </a:accent2>
      <a:accent3>
        <a:srgbClr val="BB1C22"/>
      </a:accent3>
      <a:accent4>
        <a:srgbClr val="BB1C22"/>
      </a:accent4>
      <a:accent5>
        <a:srgbClr val="BB1C22"/>
      </a:accent5>
      <a:accent6>
        <a:srgbClr val="BB1C22"/>
      </a:accent6>
      <a:hlink>
        <a:srgbClr val="BB1C22"/>
      </a:hlink>
      <a:folHlink>
        <a:srgbClr val="BB1C2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698</Words>
  <Application>WPS 演示</Application>
  <PresentationFormat>宽屏</PresentationFormat>
  <Paragraphs>141</Paragraphs>
  <Slides>16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方正兰亭黑_GBK</vt:lpstr>
      <vt:lpstr>黑体</vt:lpstr>
      <vt:lpstr>Agency FB</vt:lpstr>
      <vt:lpstr>Franklin Gothic Book</vt:lpstr>
      <vt:lpstr>方正正粗黑简体</vt:lpstr>
      <vt:lpstr>AvantGarde Md BT</vt:lpstr>
      <vt:lpstr>Segoe Print</vt:lpstr>
      <vt:lpstr>Roboto Black</vt:lpstr>
      <vt:lpstr>经典综艺体简</vt:lpstr>
      <vt:lpstr>等线</vt:lpstr>
      <vt:lpstr>Arial Unicode MS</vt:lpstr>
      <vt:lpstr>等线 Light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73</dc:title>
  <dc:creator>WIN7</dc:creator>
  <cp:lastModifiedBy>CRZbulabula</cp:lastModifiedBy>
  <cp:revision>150</cp:revision>
  <dcterms:created xsi:type="dcterms:W3CDTF">2017-08-18T03:02:00Z</dcterms:created>
  <dcterms:modified xsi:type="dcterms:W3CDTF">2021-01-09T17:40:37Z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